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1"/>
  </p:notesMasterIdLst>
  <p:sldIdLst>
    <p:sldId id="256" r:id="rId2"/>
    <p:sldId id="259" r:id="rId3"/>
    <p:sldId id="263" r:id="rId4"/>
    <p:sldId id="305" r:id="rId5"/>
    <p:sldId id="264" r:id="rId6"/>
    <p:sldId id="265" r:id="rId7"/>
    <p:sldId id="266" r:id="rId8"/>
    <p:sldId id="267" r:id="rId9"/>
    <p:sldId id="307" r:id="rId10"/>
  </p:sldIdLst>
  <p:sldSz cx="9144000" cy="5143500" type="screen16x9"/>
  <p:notesSz cx="6858000" cy="9144000"/>
  <p:embeddedFontLst>
    <p:embeddedFont>
      <p:font typeface="Righteous" panose="020B0604020202020204" charset="0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E041D7-FD1B-4131-9ACA-E5B854D7DCB2}" v="7" dt="2024-07-30T04:04:39.228"/>
  </p1510:revLst>
</p1510:revInfo>
</file>

<file path=ppt/tableStyles.xml><?xml version="1.0" encoding="utf-8"?>
<a:tblStyleLst xmlns:a="http://schemas.openxmlformats.org/drawingml/2006/main" def="{A05C3316-880A-4F0D-A527-0DB249E8B3E9}">
  <a:tblStyle styleId="{A05C3316-880A-4F0D-A527-0DB249E8B3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78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edab296b8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edab296b8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f26c6b1b8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f26c6b1b8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846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f26c6b1b82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f26c6b1b82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f2779dbbd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f2779dbbd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78500" y="3791788"/>
            <a:ext cx="28749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36475" y="0"/>
            <a:ext cx="1675550" cy="847850"/>
            <a:chOff x="7236475" y="0"/>
            <a:chExt cx="1675550" cy="847850"/>
          </a:xfrm>
        </p:grpSpPr>
        <p:sp>
          <p:nvSpPr>
            <p:cNvPr id="12" name="Google Shape;12;p2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7412313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412313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556288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556288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15100" y="3791800"/>
            <a:ext cx="33474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720000" y="1252475"/>
            <a:ext cx="3668700" cy="16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720000" y="2937325"/>
            <a:ext cx="3668700" cy="11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DD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8" name="Google Shape;58;p7"/>
          <p:cNvGrpSpPr/>
          <p:nvPr/>
        </p:nvGrpSpPr>
        <p:grpSpPr>
          <a:xfrm>
            <a:off x="-1622800" y="541161"/>
            <a:ext cx="2337900" cy="560387"/>
            <a:chOff x="6135125" y="2934550"/>
            <a:chExt cx="2337900" cy="701975"/>
          </a:xfrm>
        </p:grpSpPr>
        <p:sp>
          <p:nvSpPr>
            <p:cNvPr id="59" name="Google Shape;59;p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95" name="Google Shape;195;p15"/>
          <p:cNvSpPr txBox="1">
            <a:spLocks noGrp="1"/>
          </p:cNvSpPr>
          <p:nvPr>
            <p:ph type="subTitle" idx="1"/>
          </p:nvPr>
        </p:nvSpPr>
        <p:spPr>
          <a:xfrm>
            <a:off x="1857575" y="1188100"/>
            <a:ext cx="54249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512725" y="1235256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508725" y="3842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5"/>
          <p:cNvGrpSpPr/>
          <p:nvPr/>
        </p:nvGrpSpPr>
        <p:grpSpPr>
          <a:xfrm>
            <a:off x="8042700" y="3739224"/>
            <a:ext cx="2337900" cy="560387"/>
            <a:chOff x="6135125" y="2934550"/>
            <a:chExt cx="2337900" cy="701975"/>
          </a:xfrm>
        </p:grpSpPr>
        <p:sp>
          <p:nvSpPr>
            <p:cNvPr id="199" name="Google Shape;199;p1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/>
          <p:nvPr/>
        </p:nvSpPr>
        <p:spPr>
          <a:xfrm flipH="1">
            <a:off x="8008900" y="446406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8"/>
          <p:cNvSpPr/>
          <p:nvPr/>
        </p:nvSpPr>
        <p:spPr>
          <a:xfrm flipH="1">
            <a:off x="595600" y="4727631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8"/>
          <p:cNvSpPr/>
          <p:nvPr/>
        </p:nvSpPr>
        <p:spPr>
          <a:xfrm flipH="1">
            <a:off x="176525" y="3876581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" name="Google Shape;220;p18"/>
          <p:cNvGrpSpPr/>
          <p:nvPr/>
        </p:nvGrpSpPr>
        <p:grpSpPr>
          <a:xfrm flipH="1">
            <a:off x="8180850" y="534999"/>
            <a:ext cx="2337900" cy="560387"/>
            <a:chOff x="6135125" y="2934550"/>
            <a:chExt cx="2337900" cy="701975"/>
          </a:xfrm>
        </p:grpSpPr>
        <p:sp>
          <p:nvSpPr>
            <p:cNvPr id="221" name="Google Shape;221;p1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18"/>
          <p:cNvGrpSpPr/>
          <p:nvPr/>
        </p:nvGrpSpPr>
        <p:grpSpPr>
          <a:xfrm rot="10800000">
            <a:off x="936073" y="0"/>
            <a:ext cx="844650" cy="838175"/>
            <a:chOff x="513200" y="2286375"/>
            <a:chExt cx="844650" cy="838175"/>
          </a:xfrm>
        </p:grpSpPr>
        <p:sp>
          <p:nvSpPr>
            <p:cNvPr id="228" name="Google Shape;228;p18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8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8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18"/>
          <p:cNvSpPr/>
          <p:nvPr/>
        </p:nvSpPr>
        <p:spPr>
          <a:xfrm rot="10800000">
            <a:off x="98738" y="0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" name="Google Shape;237;p18"/>
          <p:cNvGrpSpPr/>
          <p:nvPr/>
        </p:nvGrpSpPr>
        <p:grpSpPr>
          <a:xfrm rot="10800000">
            <a:off x="176523" y="432838"/>
            <a:ext cx="201100" cy="204325"/>
            <a:chOff x="3375338" y="419625"/>
            <a:chExt cx="201100" cy="204325"/>
          </a:xfrm>
        </p:grpSpPr>
        <p:sp>
          <p:nvSpPr>
            <p:cNvPr id="238" name="Google Shape;238;p18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1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6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/>
          <p:nvPr/>
        </p:nvSpPr>
        <p:spPr>
          <a:xfrm>
            <a:off x="8403360" y="732112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8563353" y="865803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8563353" y="120925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8898301" y="865803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"/>
          <p:cNvSpPr/>
          <p:nvPr/>
        </p:nvSpPr>
        <p:spPr>
          <a:xfrm flipH="1">
            <a:off x="7975125" y="440056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" name="Google Shape;249;p19"/>
          <p:cNvGrpSpPr/>
          <p:nvPr/>
        </p:nvGrpSpPr>
        <p:grpSpPr>
          <a:xfrm flipH="1">
            <a:off x="-1323875" y="534999"/>
            <a:ext cx="2337900" cy="560387"/>
            <a:chOff x="6135125" y="2934550"/>
            <a:chExt cx="2337900" cy="701975"/>
          </a:xfrm>
        </p:grpSpPr>
        <p:sp>
          <p:nvSpPr>
            <p:cNvPr id="250" name="Google Shape;250;p1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19"/>
          <p:cNvSpPr/>
          <p:nvPr/>
        </p:nvSpPr>
        <p:spPr>
          <a:xfrm>
            <a:off x="8898301" y="1209256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9"/>
          <p:cNvSpPr/>
          <p:nvPr/>
        </p:nvSpPr>
        <p:spPr>
          <a:xfrm rot="5400000">
            <a:off x="8401620" y="-8888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 rot="-5400000">
            <a:off x="8401620" y="-8826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rgbClr val="FFFE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7" name="Google Shape;357;p26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6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9" name="Google Shape;359;p26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6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1" name="Google Shape;361;p26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6"/>
          <p:cNvSpPr/>
          <p:nvPr/>
        </p:nvSpPr>
        <p:spPr>
          <a:xfrm>
            <a:off x="8424000" y="445713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6"/>
          <p:cNvSpPr/>
          <p:nvPr/>
        </p:nvSpPr>
        <p:spPr>
          <a:xfrm rot="10800000">
            <a:off x="346388" y="432152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" name="Google Shape;365;p26"/>
          <p:cNvGrpSpPr/>
          <p:nvPr/>
        </p:nvGrpSpPr>
        <p:grpSpPr>
          <a:xfrm rot="10800000">
            <a:off x="346388" y="4060500"/>
            <a:ext cx="201100" cy="204325"/>
            <a:chOff x="3375338" y="419625"/>
            <a:chExt cx="201100" cy="204325"/>
          </a:xfrm>
        </p:grpSpPr>
        <p:sp>
          <p:nvSpPr>
            <p:cNvPr id="366" name="Google Shape;366;p2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26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371" name="Google Shape;371;p2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35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8" r:id="rId5"/>
    <p:sldLayoutId id="2147483661" r:id="rId6"/>
    <p:sldLayoutId id="2147483664" r:id="rId7"/>
    <p:sldLayoutId id="2147483665" r:id="rId8"/>
    <p:sldLayoutId id="2147483672" r:id="rId9"/>
    <p:sldLayoutId id="2147483678" r:id="rId10"/>
    <p:sldLayoutId id="214748367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6"/>
          <p:cNvSpPr txBox="1">
            <a:spLocks noGrp="1"/>
          </p:cNvSpPr>
          <p:nvPr>
            <p:ph type="title"/>
          </p:nvPr>
        </p:nvSpPr>
        <p:spPr>
          <a:xfrm>
            <a:off x="4572000" y="945868"/>
            <a:ext cx="3650400" cy="18417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DATA SCIENCE</a:t>
            </a:r>
            <a:endParaRPr sz="3000" b="0" dirty="0"/>
          </a:p>
        </p:txBody>
      </p:sp>
      <p:pic>
        <p:nvPicPr>
          <p:cNvPr id="506" name="Google Shape;506;p36"/>
          <p:cNvPicPr preferRelativeResize="0"/>
          <p:nvPr/>
        </p:nvPicPr>
        <p:blipFill rotWithShape="1">
          <a:blip r:embed="rId3">
            <a:alphaModFix/>
          </a:blip>
          <a:srcRect l="26501" r="22028"/>
          <a:stretch/>
        </p:blipFill>
        <p:spPr>
          <a:xfrm>
            <a:off x="0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507" name="Google Shape;507;p36"/>
          <p:cNvSpPr/>
          <p:nvPr/>
        </p:nvSpPr>
        <p:spPr>
          <a:xfrm flipH="1">
            <a:off x="841394" y="4306100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6"/>
          <p:cNvSpPr/>
          <p:nvPr/>
        </p:nvSpPr>
        <p:spPr>
          <a:xfrm flipH="1">
            <a:off x="4026" y="4306100"/>
            <a:ext cx="834193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6"/>
          <p:cNvSpPr/>
          <p:nvPr/>
        </p:nvSpPr>
        <p:spPr>
          <a:xfrm flipH="1">
            <a:off x="-12" y="4306100"/>
            <a:ext cx="844681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36"/>
          <p:cNvGrpSpPr/>
          <p:nvPr/>
        </p:nvGrpSpPr>
        <p:grpSpPr>
          <a:xfrm flipH="1">
            <a:off x="841394" y="3467950"/>
            <a:ext cx="844650" cy="838175"/>
            <a:chOff x="513200" y="2286375"/>
            <a:chExt cx="844650" cy="838175"/>
          </a:xfrm>
        </p:grpSpPr>
        <p:sp>
          <p:nvSpPr>
            <p:cNvPr id="511" name="Google Shape;511;p36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36"/>
          <p:cNvSpPr/>
          <p:nvPr/>
        </p:nvSpPr>
        <p:spPr>
          <a:xfrm flipH="1">
            <a:off x="4059" y="3467950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6"/>
          <p:cNvSpPr txBox="1">
            <a:spLocks noGrp="1"/>
          </p:cNvSpPr>
          <p:nvPr>
            <p:ph type="subTitle" idx="1"/>
          </p:nvPr>
        </p:nvSpPr>
        <p:spPr>
          <a:xfrm>
            <a:off x="5257800" y="2852693"/>
            <a:ext cx="2874900" cy="6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Heart Disease Prediction Using Machine Learning</a:t>
            </a:r>
          </a:p>
        </p:txBody>
      </p:sp>
      <p:sp>
        <p:nvSpPr>
          <p:cNvPr id="521" name="Google Shape;521;p36"/>
          <p:cNvSpPr/>
          <p:nvPr/>
        </p:nvSpPr>
        <p:spPr>
          <a:xfrm>
            <a:off x="437488" y="561638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2" name="Google Shape;522;p36"/>
          <p:cNvGrpSpPr/>
          <p:nvPr/>
        </p:nvGrpSpPr>
        <p:grpSpPr>
          <a:xfrm>
            <a:off x="1348863" y="320338"/>
            <a:ext cx="201100" cy="204325"/>
            <a:chOff x="3375338" y="419625"/>
            <a:chExt cx="201100" cy="204325"/>
          </a:xfrm>
        </p:grpSpPr>
        <p:sp>
          <p:nvSpPr>
            <p:cNvPr id="523" name="Google Shape;523;p3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304800" y="2136175"/>
            <a:ext cx="4451188" cy="14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Data Overview and Preprocessing</a:t>
            </a:r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5" y="15238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3"/>
          <p:cNvSpPr txBox="1">
            <a:spLocks noGrp="1"/>
          </p:cNvSpPr>
          <p:nvPr>
            <p:ph type="title" idx="4294967295"/>
          </p:nvPr>
        </p:nvSpPr>
        <p:spPr>
          <a:xfrm>
            <a:off x="1363500" y="2460400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01</a:t>
            </a:r>
            <a:endParaRPr sz="2000"/>
          </a:p>
        </p:txBody>
      </p:sp>
      <p:cxnSp>
        <p:nvCxnSpPr>
          <p:cNvPr id="603" name="Google Shape;603;p43"/>
          <p:cNvCxnSpPr>
            <a:stCxn id="602" idx="3"/>
            <a:endCxn id="604" idx="1"/>
          </p:cNvCxnSpPr>
          <p:nvPr/>
        </p:nvCxnSpPr>
        <p:spPr>
          <a:xfrm>
            <a:off x="1887300" y="2724850"/>
            <a:ext cx="216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5" name="Google Shape;605;p43"/>
          <p:cNvCxnSpPr>
            <a:stCxn id="604" idx="3"/>
            <a:endCxn id="606" idx="1"/>
          </p:cNvCxnSpPr>
          <p:nvPr/>
        </p:nvCxnSpPr>
        <p:spPr>
          <a:xfrm>
            <a:off x="4571100" y="2724850"/>
            <a:ext cx="216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8" name="Google Shape;608;p43"/>
          <p:cNvSpPr txBox="1">
            <a:spLocks noGrp="1"/>
          </p:cNvSpPr>
          <p:nvPr>
            <p:ph type="subTitle" idx="4294967295"/>
          </p:nvPr>
        </p:nvSpPr>
        <p:spPr>
          <a:xfrm>
            <a:off x="457200" y="17335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Handling missing values using imputation</a:t>
            </a:r>
            <a:endParaRPr dirty="0"/>
          </a:p>
        </p:txBody>
      </p:sp>
      <p:sp>
        <p:nvSpPr>
          <p:cNvPr id="610" name="Google Shape;610;p43"/>
          <p:cNvSpPr txBox="1">
            <a:spLocks noGrp="1"/>
          </p:cNvSpPr>
          <p:nvPr>
            <p:ph type="subTitle" idx="4294967295"/>
          </p:nvPr>
        </p:nvSpPr>
        <p:spPr>
          <a:xfrm>
            <a:off x="3141000" y="17335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Encoding categorical variables.</a:t>
            </a:r>
            <a:endParaRPr dirty="0"/>
          </a:p>
        </p:txBody>
      </p:sp>
      <p:sp>
        <p:nvSpPr>
          <p:cNvPr id="612" name="Google Shape;612;p43"/>
          <p:cNvSpPr txBox="1">
            <a:spLocks noGrp="1"/>
          </p:cNvSpPr>
          <p:nvPr>
            <p:ph type="subTitle" idx="4294967295"/>
          </p:nvPr>
        </p:nvSpPr>
        <p:spPr>
          <a:xfrm>
            <a:off x="5824800" y="17335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Standardizing numerical features.</a:t>
            </a:r>
          </a:p>
        </p:txBody>
      </p:sp>
      <p:sp>
        <p:nvSpPr>
          <p:cNvPr id="604" name="Google Shape;604;p43"/>
          <p:cNvSpPr txBox="1">
            <a:spLocks noGrp="1"/>
          </p:cNvSpPr>
          <p:nvPr>
            <p:ph type="title" idx="4294967295"/>
          </p:nvPr>
        </p:nvSpPr>
        <p:spPr>
          <a:xfrm>
            <a:off x="4047300" y="2460400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02</a:t>
            </a:r>
            <a:endParaRPr sz="2000"/>
          </a:p>
        </p:txBody>
      </p:sp>
      <p:sp>
        <p:nvSpPr>
          <p:cNvPr id="606" name="Google Shape;606;p43"/>
          <p:cNvSpPr txBox="1">
            <a:spLocks noGrp="1"/>
          </p:cNvSpPr>
          <p:nvPr>
            <p:ph type="title" idx="4294967295"/>
          </p:nvPr>
        </p:nvSpPr>
        <p:spPr>
          <a:xfrm>
            <a:off x="6731100" y="2460400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03</a:t>
            </a:r>
            <a:endParaRPr sz="2000" dirty="0"/>
          </a:p>
        </p:txBody>
      </p:sp>
      <p:cxnSp>
        <p:nvCxnSpPr>
          <p:cNvPr id="613" name="Google Shape;613;p43"/>
          <p:cNvCxnSpPr>
            <a:cxnSpLocks/>
            <a:stCxn id="606" idx="3"/>
          </p:cNvCxnSpPr>
          <p:nvPr/>
        </p:nvCxnSpPr>
        <p:spPr>
          <a:xfrm>
            <a:off x="7254900" y="2724850"/>
            <a:ext cx="1279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4" name="Google Shape;614;p4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</a:t>
            </a:r>
            <a:endParaRPr dirty="0"/>
          </a:p>
        </p:txBody>
      </p:sp>
      <p:sp>
        <p:nvSpPr>
          <p:cNvPr id="2" name="Google Shape;611;p43"/>
          <p:cNvSpPr txBox="1">
            <a:spLocks/>
          </p:cNvSpPr>
          <p:nvPr/>
        </p:nvSpPr>
        <p:spPr>
          <a:xfrm>
            <a:off x="3141000" y="3333750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000" b="0" dirty="0"/>
              <a:t>Key Steps</a:t>
            </a:r>
            <a:endParaRPr lang="en" sz="2000" b="0" dirty="0"/>
          </a:p>
        </p:txBody>
      </p:sp>
      <p:sp>
        <p:nvSpPr>
          <p:cNvPr id="4" name="Google Shape;610;p43">
            <a:extLst>
              <a:ext uri="{FF2B5EF4-FFF2-40B4-BE49-F238E27FC236}">
                <a16:creationId xmlns:a16="http://schemas.microsoft.com/office/drawing/2014/main" id="{A360EE91-F7F9-3FA8-2F63-E2CCE5E76494}"/>
              </a:ext>
            </a:extLst>
          </p:cNvPr>
          <p:cNvSpPr txBox="1">
            <a:spLocks/>
          </p:cNvSpPr>
          <p:nvPr/>
        </p:nvSpPr>
        <p:spPr>
          <a:xfrm>
            <a:off x="1041000" y="4067550"/>
            <a:ext cx="6655200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 sz="1400" b="0" i="0" u="none" strike="noStrike" cap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 sz="1400" b="0" i="0" u="none" strike="noStrike" cap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 sz="14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 sz="14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 sz="14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 sz="14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 sz="14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 sz="14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 sz="14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pPr marL="0" indent="0" algn="ctr">
              <a:buFont typeface="Spartan"/>
              <a:buNone/>
            </a:pPr>
            <a:r>
              <a:rPr lang="en-US" b="1" dirty="0"/>
              <a:t>Data Import and Exploration</a:t>
            </a:r>
            <a:r>
              <a:rPr lang="en-US" dirty="0"/>
              <a:t>: Overview of data structure, key statistics.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304800" y="2136175"/>
            <a:ext cx="4451188" cy="14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Feature Selection and Model Pipelines</a:t>
            </a:r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5" y="15238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0708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9" name="Google Shape;619;p44"/>
          <p:cNvCxnSpPr>
            <a:stCxn id="620" idx="3"/>
            <a:endCxn id="621" idx="1"/>
          </p:cNvCxnSpPr>
          <p:nvPr/>
        </p:nvCxnSpPr>
        <p:spPr>
          <a:xfrm>
            <a:off x="2150100" y="3374875"/>
            <a:ext cx="216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2" name="Google Shape;622;p44"/>
          <p:cNvCxnSpPr>
            <a:endCxn id="620" idx="1"/>
          </p:cNvCxnSpPr>
          <p:nvPr/>
        </p:nvCxnSpPr>
        <p:spPr>
          <a:xfrm>
            <a:off x="-113700" y="3374875"/>
            <a:ext cx="174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3" name="Google Shape;623;p44"/>
          <p:cNvSpPr txBox="1">
            <a:spLocks noGrp="1"/>
          </p:cNvSpPr>
          <p:nvPr>
            <p:ph type="title" idx="4294967295"/>
          </p:nvPr>
        </p:nvSpPr>
        <p:spPr>
          <a:xfrm>
            <a:off x="271200" y="1809750"/>
            <a:ext cx="3234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dirty="0"/>
              <a:t>Logistic Regression Pipeline:</a:t>
            </a:r>
            <a:endParaRPr lang="en" sz="2000" b="0" dirty="0"/>
          </a:p>
        </p:txBody>
      </p:sp>
      <p:sp>
        <p:nvSpPr>
          <p:cNvPr id="624" name="Google Shape;624;p44"/>
          <p:cNvSpPr txBox="1">
            <a:spLocks noGrp="1"/>
          </p:cNvSpPr>
          <p:nvPr>
            <p:ph type="subTitle" idx="4294967295"/>
          </p:nvPr>
        </p:nvSpPr>
        <p:spPr>
          <a:xfrm>
            <a:off x="720000" y="238357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Imputation, scaling, and classification.</a:t>
            </a:r>
          </a:p>
        </p:txBody>
      </p:sp>
      <p:sp>
        <p:nvSpPr>
          <p:cNvPr id="625" name="Google Shape;625;p44"/>
          <p:cNvSpPr txBox="1">
            <a:spLocks noGrp="1"/>
          </p:cNvSpPr>
          <p:nvPr>
            <p:ph type="title" idx="4294967295"/>
          </p:nvPr>
        </p:nvSpPr>
        <p:spPr>
          <a:xfrm>
            <a:off x="3200400" y="1809750"/>
            <a:ext cx="2743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dirty="0"/>
              <a:t>Random Forest Pipeline: </a:t>
            </a:r>
            <a:endParaRPr lang="en" sz="2000" b="0" dirty="0"/>
          </a:p>
        </p:txBody>
      </p:sp>
      <p:sp>
        <p:nvSpPr>
          <p:cNvPr id="626" name="Google Shape;626;p44"/>
          <p:cNvSpPr txBox="1">
            <a:spLocks noGrp="1"/>
          </p:cNvSpPr>
          <p:nvPr>
            <p:ph type="subTitle" idx="4294967295"/>
          </p:nvPr>
        </p:nvSpPr>
        <p:spPr>
          <a:xfrm>
            <a:off x="3056398" y="2383575"/>
            <a:ext cx="3031204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Imputation, scaling, and classification using Gini and Entropy criteria.</a:t>
            </a:r>
          </a:p>
        </p:txBody>
      </p:sp>
      <p:sp>
        <p:nvSpPr>
          <p:cNvPr id="620" name="Google Shape;620;p44"/>
          <p:cNvSpPr txBox="1">
            <a:spLocks noGrp="1"/>
          </p:cNvSpPr>
          <p:nvPr>
            <p:ph type="title" idx="4294967295"/>
          </p:nvPr>
        </p:nvSpPr>
        <p:spPr>
          <a:xfrm>
            <a:off x="1626300" y="3110425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01</a:t>
            </a:r>
            <a:endParaRPr sz="2000" dirty="0"/>
          </a:p>
        </p:txBody>
      </p:sp>
      <p:sp>
        <p:nvSpPr>
          <p:cNvPr id="621" name="Google Shape;621;p44"/>
          <p:cNvSpPr txBox="1">
            <a:spLocks noGrp="1"/>
          </p:cNvSpPr>
          <p:nvPr>
            <p:ph type="title" idx="4294967295"/>
          </p:nvPr>
        </p:nvSpPr>
        <p:spPr>
          <a:xfrm>
            <a:off x="4310100" y="3110425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02</a:t>
            </a:r>
            <a:endParaRPr sz="2000" dirty="0"/>
          </a:p>
        </p:txBody>
      </p:sp>
      <p:cxnSp>
        <p:nvCxnSpPr>
          <p:cNvPr id="627" name="Google Shape;627;p44"/>
          <p:cNvCxnSpPr>
            <a:cxnSpLocks/>
            <a:stCxn id="621" idx="3"/>
          </p:cNvCxnSpPr>
          <p:nvPr/>
        </p:nvCxnSpPr>
        <p:spPr>
          <a:xfrm>
            <a:off x="4833900" y="3374875"/>
            <a:ext cx="1185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0" name="Google Shape;630;p4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Pipelines</a:t>
            </a:r>
          </a:p>
        </p:txBody>
      </p:sp>
      <p:sp>
        <p:nvSpPr>
          <p:cNvPr id="7" name="Google Shape;630;p44">
            <a:extLst>
              <a:ext uri="{FF2B5EF4-FFF2-40B4-BE49-F238E27FC236}">
                <a16:creationId xmlns:a16="http://schemas.microsoft.com/office/drawing/2014/main" id="{5FF7632E-AA0D-7B6E-04B3-909A3E6EA51C}"/>
              </a:ext>
            </a:extLst>
          </p:cNvPr>
          <p:cNvSpPr txBox="1">
            <a:spLocks/>
          </p:cNvSpPr>
          <p:nvPr/>
        </p:nvSpPr>
        <p:spPr>
          <a:xfrm>
            <a:off x="373200" y="4032788"/>
            <a:ext cx="724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400" dirty="0"/>
              <a:t>Feature Selection: </a:t>
            </a:r>
            <a:r>
              <a:rPr lang="en-US" sz="1400" b="0" dirty="0">
                <a:solidFill>
                  <a:schemeClr val="accent3"/>
                </a:solidFill>
                <a:latin typeface="Spartan"/>
                <a:sym typeface="Spartan"/>
              </a:rPr>
              <a:t>Used Pearson correlation with a threshold of 0.2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45"/>
          <p:cNvPicPr preferRelativeResize="0"/>
          <p:nvPr/>
        </p:nvPicPr>
        <p:blipFill rotWithShape="1">
          <a:blip r:embed="rId3">
            <a:alphaModFix/>
          </a:blip>
          <a:srcRect l="27384" r="29327" b="16022"/>
          <a:stretch/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636" name="Google Shape;636;p45"/>
          <p:cNvSpPr txBox="1">
            <a:spLocks noGrp="1"/>
          </p:cNvSpPr>
          <p:nvPr>
            <p:ph type="title"/>
          </p:nvPr>
        </p:nvSpPr>
        <p:spPr>
          <a:xfrm>
            <a:off x="720000" y="1252475"/>
            <a:ext cx="4337588" cy="16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03. </a:t>
            </a:r>
            <a:br>
              <a:rPr lang="en-US" dirty="0"/>
            </a:br>
            <a:r>
              <a:rPr lang="en-US" dirty="0"/>
              <a:t>Model Evaluation and Results</a:t>
            </a:r>
          </a:p>
        </p:txBody>
      </p:sp>
      <p:sp>
        <p:nvSpPr>
          <p:cNvPr id="638" name="Google Shape;638;p45"/>
          <p:cNvSpPr/>
          <p:nvPr/>
        </p:nvSpPr>
        <p:spPr>
          <a:xfrm rot="10800000">
            <a:off x="4856488" y="343062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" name="Google Shape;639;p45"/>
          <p:cNvGrpSpPr/>
          <p:nvPr/>
        </p:nvGrpSpPr>
        <p:grpSpPr>
          <a:xfrm rot="10800000">
            <a:off x="4856488" y="3169600"/>
            <a:ext cx="201100" cy="204325"/>
            <a:chOff x="3375338" y="419625"/>
            <a:chExt cx="201100" cy="204325"/>
          </a:xfrm>
        </p:grpSpPr>
        <p:sp>
          <p:nvSpPr>
            <p:cNvPr id="640" name="Google Shape;640;p45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5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5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5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45"/>
          <p:cNvSpPr/>
          <p:nvPr/>
        </p:nvSpPr>
        <p:spPr>
          <a:xfrm>
            <a:off x="8403360" y="164537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45"/>
          <p:cNvSpPr/>
          <p:nvPr/>
        </p:nvSpPr>
        <p:spPr>
          <a:xfrm>
            <a:off x="7662362" y="164537"/>
            <a:ext cx="740969" cy="740947"/>
          </a:xfrm>
          <a:custGeom>
            <a:avLst/>
            <a:gdLst/>
            <a:ahLst/>
            <a:cxnLst/>
            <a:rect l="l" t="t" r="r" b="b"/>
            <a:pathLst>
              <a:path w="33528" h="33527" extrusionOk="0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5"/>
          <p:cNvSpPr/>
          <p:nvPr/>
        </p:nvSpPr>
        <p:spPr>
          <a:xfrm>
            <a:off x="7662362" y="164537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45"/>
          <p:cNvSpPr/>
          <p:nvPr/>
        </p:nvSpPr>
        <p:spPr>
          <a:xfrm>
            <a:off x="8563353" y="298228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45"/>
          <p:cNvSpPr/>
          <p:nvPr/>
        </p:nvSpPr>
        <p:spPr>
          <a:xfrm>
            <a:off x="8563353" y="641681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45"/>
          <p:cNvSpPr/>
          <p:nvPr/>
        </p:nvSpPr>
        <p:spPr>
          <a:xfrm>
            <a:off x="8898301" y="298228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45"/>
          <p:cNvSpPr/>
          <p:nvPr/>
        </p:nvSpPr>
        <p:spPr>
          <a:xfrm>
            <a:off x="8898301" y="641681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46"/>
          <p:cNvSpPr/>
          <p:nvPr/>
        </p:nvSpPr>
        <p:spPr>
          <a:xfrm flipH="1">
            <a:off x="1513850" y="843900"/>
            <a:ext cx="6116400" cy="34557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46"/>
          <p:cNvSpPr txBox="1">
            <a:spLocks noGrp="1"/>
          </p:cNvSpPr>
          <p:nvPr>
            <p:ph type="subTitle" idx="1"/>
          </p:nvPr>
        </p:nvSpPr>
        <p:spPr>
          <a:xfrm>
            <a:off x="1857575" y="1188100"/>
            <a:ext cx="5424900" cy="29838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600" b="1" dirty="0"/>
              <a:t>Logistic Regression</a:t>
            </a:r>
            <a:r>
              <a:rPr lang="en-US" sz="1600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1" dirty="0"/>
              <a:t>Metrics</a:t>
            </a:r>
            <a:r>
              <a:rPr lang="en-US" sz="1600" dirty="0"/>
              <a:t>: Accuracy, confusion matrix, classification report.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dirty="0"/>
              <a:t>Random Forest (Gini &amp; Entropy)</a:t>
            </a:r>
            <a:r>
              <a:rPr lang="en-US" sz="1600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1" dirty="0"/>
              <a:t>Metrics</a:t>
            </a:r>
            <a:r>
              <a:rPr lang="en-US" sz="1600" dirty="0"/>
              <a:t>: Accuracy, confusion matrix, classification report.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dirty="0"/>
              <a:t>Cross-Validation</a:t>
            </a:r>
            <a:r>
              <a:rPr lang="en-US" sz="1600" dirty="0"/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Performed 10-fold cross-validation for model validation.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7"/>
          <p:cNvSpPr/>
          <p:nvPr/>
        </p:nvSpPr>
        <p:spPr>
          <a:xfrm>
            <a:off x="1570200" y="1992304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47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 and Visualizations</a:t>
            </a:r>
          </a:p>
        </p:txBody>
      </p:sp>
      <p:sp>
        <p:nvSpPr>
          <p:cNvPr id="664" name="Google Shape;664;p47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Findings:</a:t>
            </a:r>
            <a:endParaRPr dirty="0"/>
          </a:p>
        </p:txBody>
      </p:sp>
      <p:sp>
        <p:nvSpPr>
          <p:cNvPr id="665" name="Google Shape;665;p47"/>
          <p:cNvSpPr txBox="1">
            <a:spLocks noGrp="1"/>
          </p:cNvSpPr>
          <p:nvPr>
            <p:ph type="subTitle" idx="1"/>
          </p:nvPr>
        </p:nvSpPr>
        <p:spPr>
          <a:xfrm>
            <a:off x="499800" y="3301325"/>
            <a:ext cx="27768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Highlighted model performances and ROC-AUC score.</a:t>
            </a:r>
          </a:p>
        </p:txBody>
      </p:sp>
      <p:sp>
        <p:nvSpPr>
          <p:cNvPr id="666" name="Google Shape;666;p47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Visualizations:</a:t>
            </a:r>
            <a:endParaRPr dirty="0"/>
          </a:p>
        </p:txBody>
      </p:sp>
      <p:sp>
        <p:nvSpPr>
          <p:cNvPr id="667" name="Google Shape;667;p47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ROC Curve, Confusion Matrix, and important data visualizations (e.g., count plot, correlation matrix).</a:t>
            </a:r>
          </a:p>
        </p:txBody>
      </p:sp>
      <p:sp>
        <p:nvSpPr>
          <p:cNvPr id="668" name="Google Shape;668;p47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 Steps:</a:t>
            </a:r>
            <a:endParaRPr dirty="0"/>
          </a:p>
        </p:txBody>
      </p:sp>
      <p:sp>
        <p:nvSpPr>
          <p:cNvPr id="669" name="Google Shape;669;p47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Suggestions for future work and improvements.</a:t>
            </a:r>
            <a:endParaRPr dirty="0"/>
          </a:p>
        </p:txBody>
      </p:sp>
      <p:grpSp>
        <p:nvGrpSpPr>
          <p:cNvPr id="670" name="Google Shape;670;p47"/>
          <p:cNvGrpSpPr/>
          <p:nvPr/>
        </p:nvGrpSpPr>
        <p:grpSpPr>
          <a:xfrm>
            <a:off x="1712627" y="2134638"/>
            <a:ext cx="351039" cy="351039"/>
            <a:chOff x="892750" y="4993750"/>
            <a:chExt cx="483125" cy="483125"/>
          </a:xfrm>
        </p:grpSpPr>
        <p:sp>
          <p:nvSpPr>
            <p:cNvPr id="671" name="Google Shape;671;p47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74" name="Google Shape;674;p47"/>
          <p:cNvSpPr/>
          <p:nvPr/>
        </p:nvSpPr>
        <p:spPr>
          <a:xfrm>
            <a:off x="7073901" y="2122328"/>
            <a:ext cx="363831" cy="365037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47"/>
          <p:cNvSpPr/>
          <p:nvPr/>
        </p:nvSpPr>
        <p:spPr>
          <a:xfrm>
            <a:off x="4269038" y="1992304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47"/>
          <p:cNvSpPr/>
          <p:nvPr/>
        </p:nvSpPr>
        <p:spPr>
          <a:xfrm>
            <a:off x="4403875" y="2129329"/>
            <a:ext cx="366336" cy="351049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77" name="Google Shape;677;p47"/>
          <p:cNvSpPr/>
          <p:nvPr/>
        </p:nvSpPr>
        <p:spPr>
          <a:xfrm>
            <a:off x="6937788" y="1992304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D56085D-72C8-FEEF-B6A5-C1BCB40FC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2" y="-2260"/>
            <a:ext cx="3455175" cy="5143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692B89-48A8-916C-2AE5-4D7D4FA4846E}"/>
              </a:ext>
            </a:extLst>
          </p:cNvPr>
          <p:cNvSpPr txBox="1"/>
          <p:nvPr/>
        </p:nvSpPr>
        <p:spPr>
          <a:xfrm>
            <a:off x="2895600" y="2266950"/>
            <a:ext cx="7848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Righteous" panose="020B060402020202020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610245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</Words>
  <Application>Microsoft Office PowerPoint</Application>
  <PresentationFormat>On-screen Show (16:9)</PresentationFormat>
  <Paragraphs>38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Righteous</vt:lpstr>
      <vt:lpstr>Spartan</vt:lpstr>
      <vt:lpstr>Arial</vt:lpstr>
      <vt:lpstr>Data Science Company Profile by Slidesgo</vt:lpstr>
      <vt:lpstr>DATA SCIENCE</vt:lpstr>
      <vt:lpstr>Data Overview and Preprocessing</vt:lpstr>
      <vt:lpstr>01</vt:lpstr>
      <vt:lpstr>Feature Selection and Model Pipelines</vt:lpstr>
      <vt:lpstr>Logistic Regression Pipeline:</vt:lpstr>
      <vt:lpstr>03.  Model Evaluation and Results</vt:lpstr>
      <vt:lpstr>PowerPoint Presentation</vt:lpstr>
      <vt:lpstr>Conclusion and Visualizations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Jayavaradhan Olivu</dc:creator>
  <cp:lastModifiedBy>Jayavaradhan Olivu</cp:lastModifiedBy>
  <cp:revision>1</cp:revision>
  <dcterms:modified xsi:type="dcterms:W3CDTF">2024-07-30T04:06:54Z</dcterms:modified>
</cp:coreProperties>
</file>